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35768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Movie Recommendation System Based on Genres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5108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AI-Powered Content-Based Filtering using TF-IDF &amp; Cosine Similarity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4047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&amp; Future Scope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9467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Achievements: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3538061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Successful content-based filtering.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38781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TF-IDF + Cosine Similarity recommendations.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23755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Intuitive, visually appealing user interface.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2946797"/>
            <a:ext cx="344233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806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Enhancements: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57961" y="389001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Integrate movie posters and trailers.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10357961" y="473975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collaborative filtering (user ratings).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7961" y="558950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 dataset to 1000+ movies.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357961" y="643925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 user favourites with persistence.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8120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Problem: Navigating Vast Movie Catalogues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967990"/>
            <a:ext cx="4158734" cy="3432572"/>
          </a:xfrm>
          <a:prstGeom prst="roundRect">
            <a:avLst>
              <a:gd name="adj" fmla="val 1046"/>
            </a:avLst>
          </a:prstGeom>
          <a:solidFill>
            <a:srgbClr val="2B2952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320730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74445" y="3404711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41646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Decision Fatigue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66022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overwhelmed by extensive movie choices.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2967990"/>
            <a:ext cx="4158734" cy="3432572"/>
          </a:xfrm>
          <a:prstGeom prst="roundRect">
            <a:avLst>
              <a:gd name="adj" fmla="val 1046"/>
            </a:avLst>
          </a:prstGeom>
          <a:solidFill>
            <a:srgbClr val="2B2952"/>
          </a:solidFill>
          <a:ln/>
        </p:spPr>
      </p:sp>
      <p:sp>
        <p:nvSpPr>
          <p:cNvPr id="9" name="Shape 6"/>
          <p:cNvSpPr/>
          <p:nvPr/>
        </p:nvSpPr>
        <p:spPr>
          <a:xfrm>
            <a:off x="5475089" y="320730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2495" y="3404711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5089" y="4164687"/>
            <a:ext cx="36041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Lack of Personalisation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5089" y="466022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Platforms offer broad selections without tailored guidance.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9633823" y="2967990"/>
            <a:ext cx="4158853" cy="3432572"/>
          </a:xfrm>
          <a:prstGeom prst="roundRect">
            <a:avLst>
              <a:gd name="adj" fmla="val 1046"/>
            </a:avLst>
          </a:prstGeom>
          <a:solidFill>
            <a:srgbClr val="2B2952"/>
          </a:solidFill>
          <a:ln/>
        </p:spPr>
      </p:sp>
      <p:sp>
        <p:nvSpPr>
          <p:cNvPr id="14" name="Shape 10"/>
          <p:cNvSpPr/>
          <p:nvPr/>
        </p:nvSpPr>
        <p:spPr>
          <a:xfrm>
            <a:off x="9873139" y="3207306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8061F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0544" y="3404711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3139" y="4164687"/>
            <a:ext cx="368022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Time-Consuming Search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3139" y="5012174"/>
            <a:ext cx="36802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Manual browsing leads to inefficient and often unsatisfactory selections.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837724" y="6669762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goal: </a:t>
            </a:r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intelligent recommendations</a:t>
            </a:r>
            <a:pPr algn="l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matching user preferences.</a:t>
            </a:r>
            <a:endParaRPr lang="en-US" sz="2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56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Objectives: Crafting a Smart Recommender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785348"/>
            <a:ext cx="4158734" cy="2153126"/>
          </a:xfrm>
          <a:prstGeom prst="roundRect">
            <a:avLst>
              <a:gd name="adj" fmla="val 6795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785348"/>
            <a:ext cx="121920" cy="2153126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3055144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Genre-Based Recommendations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902631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Suggest movies aligned with genre similarity.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2785348"/>
            <a:ext cx="4158734" cy="2153126"/>
          </a:xfrm>
          <a:prstGeom prst="roundRect">
            <a:avLst>
              <a:gd name="adj" fmla="val 6795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2785348"/>
            <a:ext cx="121920" cy="2153126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9" name="Text 7"/>
          <p:cNvSpPr/>
          <p:nvPr/>
        </p:nvSpPr>
        <p:spPr>
          <a:xfrm>
            <a:off x="5597009" y="3055144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Content-Based Filtering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902631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Utilise core principles of content analysis.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2785348"/>
            <a:ext cx="4158853" cy="2153126"/>
          </a:xfrm>
          <a:prstGeom prst="roundRect">
            <a:avLst>
              <a:gd name="adj" fmla="val 6795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2785348"/>
            <a:ext cx="121920" cy="2153126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95059" y="3055144"/>
            <a:ext cx="320337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TF-IDF Vectorisation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550682"/>
            <a:ext cx="352782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Transform genre text into numerical vectors.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837724" y="5177790"/>
            <a:ext cx="4158734" cy="2153126"/>
          </a:xfrm>
          <a:prstGeom prst="roundRect">
            <a:avLst>
              <a:gd name="adj" fmla="val 6795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7244" y="5177790"/>
            <a:ext cx="121920" cy="2153126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17" name="Text 15"/>
          <p:cNvSpPr/>
          <p:nvPr/>
        </p:nvSpPr>
        <p:spPr>
          <a:xfrm>
            <a:off x="1198959" y="5447586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Cosine Similarity Metrics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98959" y="6295073"/>
            <a:ext cx="35277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Measure precise movie similarity.</a:t>
            </a: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5235773" y="5177790"/>
            <a:ext cx="4158734" cy="2153126"/>
          </a:xfrm>
          <a:prstGeom prst="roundRect">
            <a:avLst>
              <a:gd name="adj" fmla="val 6795"/>
            </a:avLst>
          </a:prstGeom>
          <a:solidFill>
            <a:srgbClr val="0C0A33"/>
          </a:solidFill>
          <a:ln w="30480">
            <a:solidFill>
              <a:srgbClr val="44426B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05293" y="5177790"/>
            <a:ext cx="121920" cy="2153126"/>
          </a:xfrm>
          <a:prstGeom prst="roundRect">
            <a:avLst>
              <a:gd name="adj" fmla="val 29451"/>
            </a:avLst>
          </a:prstGeom>
          <a:solidFill>
            <a:srgbClr val="8061FF"/>
          </a:solidFill>
          <a:ln/>
        </p:spPr>
      </p:sp>
      <p:sp>
        <p:nvSpPr>
          <p:cNvPr id="21" name="Text 19"/>
          <p:cNvSpPr/>
          <p:nvPr/>
        </p:nvSpPr>
        <p:spPr>
          <a:xfrm>
            <a:off x="5597009" y="5447586"/>
            <a:ext cx="352770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N Recommendations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97009" y="6295073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 best matches with scores.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143" y="606623"/>
            <a:ext cx="13112115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Technology Stack: Building the Recommendation Engine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9143" y="2451735"/>
            <a:ext cx="3719393" cy="1316355"/>
          </a:xfrm>
          <a:prstGeom prst="roundRect">
            <a:avLst>
              <a:gd name="adj" fmla="val 39547"/>
            </a:avLst>
          </a:prstGeom>
          <a:solidFill>
            <a:srgbClr val="2B2952"/>
          </a:solidFill>
          <a:ln/>
        </p:spPr>
      </p:sp>
      <p:sp>
        <p:nvSpPr>
          <p:cNvPr id="4" name="Text 2"/>
          <p:cNvSpPr/>
          <p:nvPr/>
        </p:nvSpPr>
        <p:spPr>
          <a:xfrm>
            <a:off x="975955" y="2668548"/>
            <a:ext cx="324731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Frontend Development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975955" y="3204210"/>
            <a:ext cx="328576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React, TypeScript, Tailwind CSS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4695349" y="2451735"/>
            <a:ext cx="3719393" cy="1316355"/>
          </a:xfrm>
          <a:prstGeom prst="roundRect">
            <a:avLst>
              <a:gd name="adj" fmla="val 39547"/>
            </a:avLst>
          </a:prstGeom>
          <a:solidFill>
            <a:srgbClr val="2B2952"/>
          </a:solidFill>
          <a:ln/>
        </p:spPr>
      </p:sp>
      <p:sp>
        <p:nvSpPr>
          <p:cNvPr id="7" name="Text 5"/>
          <p:cNvSpPr/>
          <p:nvPr/>
        </p:nvSpPr>
        <p:spPr>
          <a:xfrm>
            <a:off x="4912162" y="2668548"/>
            <a:ext cx="2551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UI Components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912162" y="3204210"/>
            <a:ext cx="328576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Shadcn/UI, Lucide Icons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9143" y="3984903"/>
            <a:ext cx="3719393" cy="1663422"/>
          </a:xfrm>
          <a:prstGeom prst="roundRect">
            <a:avLst>
              <a:gd name="adj" fmla="val 31296"/>
            </a:avLst>
          </a:prstGeom>
          <a:solidFill>
            <a:srgbClr val="2B2952"/>
          </a:solidFill>
          <a:ln/>
        </p:spPr>
      </p:sp>
      <p:sp>
        <p:nvSpPr>
          <p:cNvPr id="10" name="Text 8"/>
          <p:cNvSpPr/>
          <p:nvPr/>
        </p:nvSpPr>
        <p:spPr>
          <a:xfrm>
            <a:off x="975955" y="4201716"/>
            <a:ext cx="2551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Algorithm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75955" y="4737378"/>
            <a:ext cx="3285768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TF-IDF Vectorisation, Cosine Similarity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4695349" y="3984903"/>
            <a:ext cx="3719393" cy="1663422"/>
          </a:xfrm>
          <a:prstGeom prst="roundRect">
            <a:avLst>
              <a:gd name="adj" fmla="val 31296"/>
            </a:avLst>
          </a:prstGeom>
          <a:solidFill>
            <a:srgbClr val="2B2952"/>
          </a:solidFill>
          <a:ln/>
        </p:spPr>
      </p:sp>
      <p:sp>
        <p:nvSpPr>
          <p:cNvPr id="13" name="Text 11"/>
          <p:cNvSpPr/>
          <p:nvPr/>
        </p:nvSpPr>
        <p:spPr>
          <a:xfrm>
            <a:off x="4912162" y="4201716"/>
            <a:ext cx="2551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Build Tool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4912162" y="4737378"/>
            <a:ext cx="3285768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Vite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9143" y="5865138"/>
            <a:ext cx="7655600" cy="1316355"/>
          </a:xfrm>
          <a:prstGeom prst="roundRect">
            <a:avLst>
              <a:gd name="adj" fmla="val 39547"/>
            </a:avLst>
          </a:prstGeom>
          <a:solidFill>
            <a:srgbClr val="2B2952"/>
          </a:solidFill>
          <a:ln/>
        </p:spPr>
      </p:sp>
      <p:sp>
        <p:nvSpPr>
          <p:cNvPr id="16" name="Text 14"/>
          <p:cNvSpPr/>
          <p:nvPr/>
        </p:nvSpPr>
        <p:spPr>
          <a:xfrm>
            <a:off x="975955" y="6081951"/>
            <a:ext cx="25518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Styling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975955" y="6617613"/>
            <a:ext cx="7221974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 Dark Cinematic Theme</a:t>
            </a:r>
            <a:endParaRPr lang="en-US" sz="170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1476" y="2451735"/>
            <a:ext cx="4927282" cy="49272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213" y="593408"/>
            <a:ext cx="13119973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Overview: The Foundation of Our System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55213" y="2402205"/>
            <a:ext cx="266711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Data Columns: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55213" y="2935248"/>
            <a:ext cx="697896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movieId: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Unique identifier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5213" y="3356015"/>
            <a:ext cx="697896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title: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Movie name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5213" y="3776782"/>
            <a:ext cx="697896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genres: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Pipe-separated (e.g., Action|Sci-Fi)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5213" y="4197548"/>
            <a:ext cx="697896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year: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Release year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5213" y="4618315"/>
            <a:ext cx="6978968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rating: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User rating (1-10)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55213" y="5206365"/>
            <a:ext cx="6978968" cy="1262301"/>
          </a:xfrm>
          <a:prstGeom prst="roundRect">
            <a:avLst>
              <a:gd name="adj" fmla="val 2564"/>
            </a:avLst>
          </a:prstGeom>
          <a:solidFill>
            <a:srgbClr val="0F004D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955" y="5531048"/>
            <a:ext cx="269677" cy="215741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456373" y="5476042"/>
            <a:ext cx="6062067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Sample: 30 movies across 15+ diverse genres including Action, Drama, Sci-Fi, Romance, Thriller, Comedy.</a:t>
            </a:r>
            <a:endParaRPr lang="en-US" sz="16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295" y="2429232"/>
            <a:ext cx="5614392" cy="56143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5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397" y="3146584"/>
            <a:ext cx="13227606" cy="1178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TF-IDF Vectorisation: Unpacking Genre Importance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01397" y="4926568"/>
            <a:ext cx="4275534" cy="2661404"/>
          </a:xfrm>
          <a:prstGeom prst="roundRect">
            <a:avLst>
              <a:gd name="adj" fmla="val 4123"/>
            </a:avLst>
          </a:prstGeom>
          <a:solidFill>
            <a:srgbClr val="0C0A33"/>
          </a:solidFill>
          <a:ln/>
        </p:spPr>
      </p:sp>
      <p:sp>
        <p:nvSpPr>
          <p:cNvPr id="5" name="Shape 2"/>
          <p:cNvSpPr/>
          <p:nvPr/>
        </p:nvSpPr>
        <p:spPr>
          <a:xfrm>
            <a:off x="701397" y="4903708"/>
            <a:ext cx="4275534" cy="91440"/>
          </a:xfrm>
          <a:prstGeom prst="roundRect">
            <a:avLst>
              <a:gd name="adj" fmla="val 32876"/>
            </a:avLst>
          </a:prstGeom>
          <a:solidFill>
            <a:srgbClr val="8061FF"/>
          </a:solidFill>
          <a:ln/>
        </p:spPr>
      </p:sp>
      <p:sp>
        <p:nvSpPr>
          <p:cNvPr id="6" name="Shape 3"/>
          <p:cNvSpPr/>
          <p:nvPr/>
        </p:nvSpPr>
        <p:spPr>
          <a:xfrm>
            <a:off x="2538591" y="4626054"/>
            <a:ext cx="601147" cy="601147"/>
          </a:xfrm>
          <a:prstGeom prst="roundRect">
            <a:avLst>
              <a:gd name="adj" fmla="val 152109"/>
            </a:avLst>
          </a:prstGeom>
          <a:solidFill>
            <a:srgbClr val="8061F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8971" y="4806315"/>
            <a:ext cx="240387" cy="2403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24639" y="5427583"/>
            <a:ext cx="2682359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Term Frequency (TF)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24639" y="5842397"/>
            <a:ext cx="3829050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Measures genre prevalence in a single movie: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924639" y="6603563"/>
            <a:ext cx="3829050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TF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(Genre count in movie) / (Total genres in movie)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5177314" y="4926568"/>
            <a:ext cx="4275653" cy="2661404"/>
          </a:xfrm>
          <a:prstGeom prst="roundRect">
            <a:avLst>
              <a:gd name="adj" fmla="val 4123"/>
            </a:avLst>
          </a:prstGeom>
          <a:solidFill>
            <a:srgbClr val="0C0A33"/>
          </a:solidFill>
          <a:ln/>
        </p:spPr>
      </p:sp>
      <p:sp>
        <p:nvSpPr>
          <p:cNvPr id="12" name="Shape 8"/>
          <p:cNvSpPr/>
          <p:nvPr/>
        </p:nvSpPr>
        <p:spPr>
          <a:xfrm>
            <a:off x="5177314" y="4903708"/>
            <a:ext cx="4275653" cy="91440"/>
          </a:xfrm>
          <a:prstGeom prst="roundRect">
            <a:avLst>
              <a:gd name="adj" fmla="val 32876"/>
            </a:avLst>
          </a:prstGeom>
          <a:solidFill>
            <a:srgbClr val="8061FF"/>
          </a:solidFill>
          <a:ln/>
        </p:spPr>
      </p:sp>
      <p:sp>
        <p:nvSpPr>
          <p:cNvPr id="13" name="Shape 9"/>
          <p:cNvSpPr/>
          <p:nvPr/>
        </p:nvSpPr>
        <p:spPr>
          <a:xfrm>
            <a:off x="7014508" y="4626054"/>
            <a:ext cx="601147" cy="601147"/>
          </a:xfrm>
          <a:prstGeom prst="roundRect">
            <a:avLst>
              <a:gd name="adj" fmla="val 152109"/>
            </a:avLst>
          </a:prstGeom>
          <a:solidFill>
            <a:srgbClr val="8061FF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4887" y="4806315"/>
            <a:ext cx="240387" cy="24038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00556" y="5427583"/>
            <a:ext cx="3829169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Inverse Document Frequency (IDF)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5400556" y="6137077"/>
            <a:ext cx="382916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Quantifies genre rarity across all movies: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5400556" y="6577727"/>
            <a:ext cx="3829169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IDF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log(Total movies / Movies with this genre)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9653349" y="4926568"/>
            <a:ext cx="4275653" cy="2661404"/>
          </a:xfrm>
          <a:prstGeom prst="roundRect">
            <a:avLst>
              <a:gd name="adj" fmla="val 4123"/>
            </a:avLst>
          </a:prstGeom>
          <a:solidFill>
            <a:srgbClr val="0C0A33"/>
          </a:solidFill>
          <a:ln/>
        </p:spPr>
      </p:sp>
      <p:sp>
        <p:nvSpPr>
          <p:cNvPr id="19" name="Shape 14"/>
          <p:cNvSpPr/>
          <p:nvPr/>
        </p:nvSpPr>
        <p:spPr>
          <a:xfrm>
            <a:off x="9653349" y="4903708"/>
            <a:ext cx="4275653" cy="91440"/>
          </a:xfrm>
          <a:prstGeom prst="roundRect">
            <a:avLst>
              <a:gd name="adj" fmla="val 32876"/>
            </a:avLst>
          </a:prstGeom>
          <a:solidFill>
            <a:srgbClr val="8061FF"/>
          </a:solidFill>
          <a:ln/>
        </p:spPr>
      </p:sp>
      <p:sp>
        <p:nvSpPr>
          <p:cNvPr id="20" name="Shape 15"/>
          <p:cNvSpPr/>
          <p:nvPr/>
        </p:nvSpPr>
        <p:spPr>
          <a:xfrm>
            <a:off x="11490543" y="4626054"/>
            <a:ext cx="601147" cy="601147"/>
          </a:xfrm>
          <a:prstGeom prst="roundRect">
            <a:avLst>
              <a:gd name="adj" fmla="val 152109"/>
            </a:avLst>
          </a:prstGeom>
          <a:solidFill>
            <a:srgbClr val="8061FF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70923" y="4806315"/>
            <a:ext cx="240387" cy="240387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76592" y="5427583"/>
            <a:ext cx="23576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TF-IDF Score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9876592" y="5842397"/>
            <a:ext cx="382916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Highlights distinctive genres: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9876592" y="6283047"/>
            <a:ext cx="3829169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TF-IDF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TF × IDF</a:t>
            </a:r>
            <a:endParaRPr lang="en-US" sz="1550" dirty="0"/>
          </a:p>
        </p:txBody>
      </p:sp>
      <p:sp>
        <p:nvSpPr>
          <p:cNvPr id="25" name="Text 19"/>
          <p:cNvSpPr/>
          <p:nvPr/>
        </p:nvSpPr>
        <p:spPr>
          <a:xfrm>
            <a:off x="9876592" y="6723697"/>
            <a:ext cx="3829169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Higher score signifies a more unique and relevant genre.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443" y="542449"/>
            <a:ext cx="11409164" cy="580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Cosine Similarity: Pinpointing Movie Matches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90443" y="1596033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Measures the angle between two movie vectors in a multi-dimensional genre space, indicating their similarity.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0443" y="2424470"/>
            <a:ext cx="237732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Similarity Formula: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690443" y="2911673"/>
            <a:ext cx="638413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Similarity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= (A · B) / (||A|| × ||B||)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0443" y="3404830"/>
            <a:ext cx="638413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1.0: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Identical genre profiles, perfect match.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0443" y="3789402"/>
            <a:ext cx="638413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0.0: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No common genres, complete dissimilarity.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90443" y="4173974"/>
            <a:ext cx="6384131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0.5: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Moderate similarity, some shared genres.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690443" y="4667131"/>
            <a:ext cx="6384131" cy="631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Movies with the highest similarity scores are selected for recommendation.</a:t>
            </a:r>
            <a:endParaRPr lang="en-US" sz="15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3445" y="1640443"/>
            <a:ext cx="6384131" cy="638413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466" y="536258"/>
            <a:ext cx="13265468" cy="1147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System Architecture: From Input to Recommendation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116" y="2073235"/>
            <a:ext cx="13156168" cy="56732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22423" y="6681577"/>
            <a:ext cx="2808909" cy="350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Cosine &amp; Sort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622423" y="5368321"/>
            <a:ext cx="2808909" cy="350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TF-IDF Vectorize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622423" y="4068329"/>
            <a:ext cx="2808909" cy="350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Genre / Click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622423" y="2755073"/>
            <a:ext cx="2808909" cy="350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 Input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82466" y="7965758"/>
            <a:ext cx="1326546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seamless pipeline for 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personalised movie discovery</a:t>
            </a:r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713" y="441365"/>
            <a:ext cx="6106358" cy="470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 &amp; User Interface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59713" y="1231583"/>
            <a:ext cx="639723" cy="959525"/>
          </a:xfrm>
          <a:prstGeom prst="roundRect">
            <a:avLst>
              <a:gd name="adj" fmla="val 360021"/>
            </a:avLst>
          </a:prstGeom>
          <a:solidFill>
            <a:srgbClr val="2B2952"/>
          </a:solidFill>
          <a:ln/>
        </p:spPr>
      </p:sp>
      <p:sp>
        <p:nvSpPr>
          <p:cNvPr id="4" name="Text 2"/>
          <p:cNvSpPr/>
          <p:nvPr/>
        </p:nvSpPr>
        <p:spPr>
          <a:xfrm>
            <a:off x="759619" y="1561386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359337" y="1391483"/>
            <a:ext cx="2131814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Search Functionality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359337" y="1722477"/>
            <a:ext cx="127113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Efficiently filter movies by title.</a:t>
            </a:r>
            <a:endParaRPr lang="en-US" sz="1250" dirty="0"/>
          </a:p>
        </p:txBody>
      </p:sp>
      <p:sp>
        <p:nvSpPr>
          <p:cNvPr id="7" name="Shape 5"/>
          <p:cNvSpPr/>
          <p:nvPr/>
        </p:nvSpPr>
        <p:spPr>
          <a:xfrm>
            <a:off x="559713" y="2351008"/>
            <a:ext cx="639723" cy="959525"/>
          </a:xfrm>
          <a:prstGeom prst="roundRect">
            <a:avLst>
              <a:gd name="adj" fmla="val 360021"/>
            </a:avLst>
          </a:prstGeom>
          <a:solidFill>
            <a:srgbClr val="2B2952"/>
          </a:solidFill>
          <a:ln/>
        </p:spPr>
      </p:sp>
      <p:sp>
        <p:nvSpPr>
          <p:cNvPr id="8" name="Text 6"/>
          <p:cNvSpPr/>
          <p:nvPr/>
        </p:nvSpPr>
        <p:spPr>
          <a:xfrm>
            <a:off x="759619" y="2680811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359337" y="2510909"/>
            <a:ext cx="188154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Genre Filtering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1359337" y="2841903"/>
            <a:ext cx="127113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badges for preferred genre selection.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59713" y="3470434"/>
            <a:ext cx="639723" cy="959525"/>
          </a:xfrm>
          <a:prstGeom prst="roundRect">
            <a:avLst>
              <a:gd name="adj" fmla="val 360021"/>
            </a:avLst>
          </a:prstGeom>
          <a:solidFill>
            <a:srgbClr val="2B2952"/>
          </a:solidFill>
          <a:ln/>
        </p:spPr>
      </p:sp>
      <p:sp>
        <p:nvSpPr>
          <p:cNvPr id="12" name="Text 10"/>
          <p:cNvSpPr/>
          <p:nvPr/>
        </p:nvSpPr>
        <p:spPr>
          <a:xfrm>
            <a:off x="759619" y="3800237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359337" y="3630335"/>
            <a:ext cx="2279452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Click-to-Recommend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359337" y="3961328"/>
            <a:ext cx="127113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Instant recommendations from any selected movie.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59713" y="4589859"/>
            <a:ext cx="639723" cy="959525"/>
          </a:xfrm>
          <a:prstGeom prst="roundRect">
            <a:avLst>
              <a:gd name="adj" fmla="val 360021"/>
            </a:avLst>
          </a:prstGeom>
          <a:solidFill>
            <a:srgbClr val="2B2952"/>
          </a:solidFill>
          <a:ln/>
        </p:spPr>
      </p:sp>
      <p:sp>
        <p:nvSpPr>
          <p:cNvPr id="16" name="Text 14"/>
          <p:cNvSpPr/>
          <p:nvPr/>
        </p:nvSpPr>
        <p:spPr>
          <a:xfrm>
            <a:off x="759619" y="4919663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359337" y="4749760"/>
            <a:ext cx="1881545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Similarity Scores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359337" y="5080754"/>
            <a:ext cx="127113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 display of recommendation match percentage.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559713" y="5709285"/>
            <a:ext cx="639723" cy="959525"/>
          </a:xfrm>
          <a:prstGeom prst="roundRect">
            <a:avLst>
              <a:gd name="adj" fmla="val 360021"/>
            </a:avLst>
          </a:prstGeom>
          <a:solidFill>
            <a:srgbClr val="2B2952"/>
          </a:solidFill>
          <a:ln/>
        </p:spPr>
      </p:sp>
      <p:sp>
        <p:nvSpPr>
          <p:cNvPr id="20" name="Text 18"/>
          <p:cNvSpPr/>
          <p:nvPr/>
        </p:nvSpPr>
        <p:spPr>
          <a:xfrm>
            <a:off x="759619" y="6039088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359337" y="5869186"/>
            <a:ext cx="2391251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Dark Cinematic Theme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359337" y="6200180"/>
            <a:ext cx="127113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Premium, immersive aesthetic.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59713" y="6828711"/>
            <a:ext cx="639723" cy="959525"/>
          </a:xfrm>
          <a:prstGeom prst="roundRect">
            <a:avLst>
              <a:gd name="adj" fmla="val 360021"/>
            </a:avLst>
          </a:prstGeom>
          <a:solidFill>
            <a:srgbClr val="2B2952"/>
          </a:solidFill>
          <a:ln/>
        </p:spPr>
      </p:sp>
      <p:sp>
        <p:nvSpPr>
          <p:cNvPr id="24" name="Text 22"/>
          <p:cNvSpPr/>
          <p:nvPr/>
        </p:nvSpPr>
        <p:spPr>
          <a:xfrm>
            <a:off x="759619" y="7158514"/>
            <a:ext cx="239792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6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1359337" y="6988612"/>
            <a:ext cx="1936552" cy="235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Responsive Design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1359337" y="7319605"/>
            <a:ext cx="12711351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Optimal viewing across all devices.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2025-12-18T05:44:47Z</dcterms:created>
  <dcterms:modified xsi:type="dcterms:W3CDTF">2025-12-18T05:44:47Z</dcterms:modified>
</cp:coreProperties>
</file>